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3" r:id="rId6"/>
    <p:sldId id="261" r:id="rId7"/>
    <p:sldId id="264" r:id="rId8"/>
    <p:sldId id="266" r:id="rId9"/>
    <p:sldId id="265" r:id="rId10"/>
    <p:sldId id="258" r:id="rId11"/>
    <p:sldId id="267" r:id="rId12"/>
    <p:sldId id="268" r:id="rId13"/>
    <p:sldId id="262"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35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ADAAD12-3DA9-4A78-B224-BD8F545BFB63}" type="datetimeFigureOut">
              <a:rPr lang="en-AU" smtClean="0"/>
              <a:t>30/11/2012</a:t>
            </a:fld>
            <a:endParaRPr lang="en-A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A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4AE8B78-58A6-479D-AD3E-4AC3268D27E7}" type="slidenum">
              <a:rPr lang="en-AU" smtClean="0"/>
              <a:t>‹#›</a:t>
            </a:fld>
            <a:endParaRPr lang="en-A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DAAD12-3DA9-4A78-B224-BD8F545BFB63}" type="datetimeFigureOut">
              <a:rPr lang="en-AU" smtClean="0"/>
              <a:t>30/11/2012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DAAD12-3DA9-4A78-B224-BD8F545BFB63}" type="datetimeFigureOut">
              <a:rPr lang="en-AU" smtClean="0"/>
              <a:t>30/11/2012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DAAD12-3DA9-4A78-B224-BD8F545BFB63}" type="datetimeFigureOut">
              <a:rPr lang="en-AU" smtClean="0"/>
              <a:t>30/11/2012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DAAD12-3DA9-4A78-B224-BD8F545BFB63}" type="datetimeFigureOut">
              <a:rPr lang="en-AU" smtClean="0"/>
              <a:t>30/11/2012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ADAAD12-3DA9-4A78-B224-BD8F545BFB63}" type="datetimeFigureOut">
              <a:rPr lang="en-AU" smtClean="0"/>
              <a:t>30/11/2012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AE8B78-58A6-479D-AD3E-4AC3268D27E7}" type="slidenum">
              <a:rPr lang="en-AU" smtClean="0"/>
              <a:t>‹#›</a:t>
            </a:fld>
            <a:endParaRPr lang="en-AU"/>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ADAAD12-3DA9-4A78-B224-BD8F545BFB63}" type="datetimeFigureOut">
              <a:rPr lang="en-AU" smtClean="0"/>
              <a:t>30/11/2012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DAAD12-3DA9-4A78-B224-BD8F545BFB63}" type="datetimeFigureOut">
              <a:rPr lang="en-AU" smtClean="0"/>
              <a:t>30/11/2012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DAAD12-3DA9-4A78-B224-BD8F545BFB63}" type="datetimeFigureOut">
              <a:rPr lang="en-AU" smtClean="0"/>
              <a:t>30/11/2012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ADAAD12-3DA9-4A78-B224-BD8F545BFB63}" type="datetimeFigureOut">
              <a:rPr lang="en-AU" smtClean="0"/>
              <a:t>30/11/2012</a:t>
            </a:fld>
            <a:endParaRPr lang="en-AU"/>
          </a:p>
        </p:txBody>
      </p:sp>
      <p:sp>
        <p:nvSpPr>
          <p:cNvPr id="7" name="Slide Number Placeholder 6"/>
          <p:cNvSpPr>
            <a:spLocks noGrp="1"/>
          </p:cNvSpPr>
          <p:nvPr>
            <p:ph type="sldNum" sz="quarter" idx="12"/>
          </p:nvPr>
        </p:nvSpPr>
        <p:spPr/>
        <p:txBody>
          <a:bodyPr/>
          <a:lstStyle/>
          <a:p>
            <a:fld id="{B4AE8B78-58A6-479D-AD3E-4AC3268D27E7}" type="slidenum">
              <a:rPr lang="en-AU" smtClean="0"/>
              <a:t>‹#›</a:t>
            </a:fld>
            <a:endParaRPr lang="en-A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DAAD12-3DA9-4A78-B224-BD8F545BFB63}" type="datetimeFigureOut">
              <a:rPr lang="en-AU" smtClean="0"/>
              <a:t>30/11/2012</a:t>
            </a:fld>
            <a:endParaRPr lang="en-A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AU"/>
          </a:p>
        </p:txBody>
      </p:sp>
      <p:sp>
        <p:nvSpPr>
          <p:cNvPr id="7" name="Slide Number Placeholder 6"/>
          <p:cNvSpPr>
            <a:spLocks noGrp="1"/>
          </p:cNvSpPr>
          <p:nvPr>
            <p:ph type="sldNum" sz="quarter" idx="12"/>
          </p:nvPr>
        </p:nvSpPr>
        <p:spPr/>
        <p:txBody>
          <a:bodyPr/>
          <a:lstStyle/>
          <a:p>
            <a:fld id="{B4AE8B78-58A6-479D-AD3E-4AC3268D27E7}"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ADAAD12-3DA9-4A78-B224-BD8F545BFB63}" type="datetimeFigureOut">
              <a:rPr lang="en-AU" smtClean="0"/>
              <a:t>30/11/2012</a:t>
            </a:fld>
            <a:endParaRPr lang="en-A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A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4AE8B78-58A6-479D-AD3E-4AC3268D27E7}"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a:t>1.3 Objectives and Strategies of </a:t>
            </a:r>
            <a:r>
              <a:rPr lang="en-AU" dirty="0" smtClean="0"/>
              <a:t>LSOs</a:t>
            </a:r>
            <a:endParaRPr lang="en-AU" dirty="0"/>
          </a:p>
        </p:txBody>
      </p:sp>
      <p:sp>
        <p:nvSpPr>
          <p:cNvPr id="3" name="Subtitle 2"/>
          <p:cNvSpPr>
            <a:spLocks noGrp="1"/>
          </p:cNvSpPr>
          <p:nvPr>
            <p:ph type="subTitle" idx="1"/>
          </p:nvPr>
        </p:nvSpPr>
        <p:spPr/>
        <p:txBody>
          <a:bodyPr/>
          <a:lstStyle/>
          <a:p>
            <a:endParaRPr lang="en-AU"/>
          </a:p>
        </p:txBody>
      </p:sp>
    </p:spTree>
    <p:extLst>
      <p:ext uri="{BB962C8B-B14F-4D97-AF65-F5344CB8AC3E}">
        <p14:creationId xmlns:p14="http://schemas.microsoft.com/office/powerpoint/2010/main" val="37194090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Vision Statement</a:t>
            </a:r>
            <a:endParaRPr lang="en-AU" dirty="0"/>
          </a:p>
        </p:txBody>
      </p:sp>
      <p:sp>
        <p:nvSpPr>
          <p:cNvPr id="3" name="Content Placeholder 2"/>
          <p:cNvSpPr>
            <a:spLocks noGrp="1"/>
          </p:cNvSpPr>
          <p:nvPr>
            <p:ph sz="quarter" idx="1"/>
          </p:nvPr>
        </p:nvSpPr>
        <p:spPr/>
        <p:txBody>
          <a:bodyPr>
            <a:normAutofit/>
          </a:bodyPr>
          <a:lstStyle/>
          <a:p>
            <a:endParaRPr lang="en-AU" dirty="0" smtClean="0"/>
          </a:p>
          <a:p>
            <a:r>
              <a:rPr lang="en-AU" dirty="0" smtClean="0"/>
              <a:t>Vision Statement is a formal statement that states what an organisation aspires to be.</a:t>
            </a:r>
          </a:p>
          <a:p>
            <a:endParaRPr lang="en-AU" dirty="0"/>
          </a:p>
          <a:p>
            <a:r>
              <a:rPr lang="en-AU" dirty="0" smtClean="0"/>
              <a:t>Future focused</a:t>
            </a:r>
          </a:p>
          <a:p>
            <a:endParaRPr lang="en-AU" dirty="0"/>
          </a:p>
          <a:p>
            <a:endParaRPr lang="en-AU" dirty="0" smtClean="0"/>
          </a:p>
        </p:txBody>
      </p:sp>
    </p:spTree>
    <p:extLst>
      <p:ext uri="{BB962C8B-B14F-4D97-AF65-F5344CB8AC3E}">
        <p14:creationId xmlns:p14="http://schemas.microsoft.com/office/powerpoint/2010/main" val="13407068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Vision Statement Examples</a:t>
            </a:r>
            <a:endParaRPr lang="en-AU" dirty="0"/>
          </a:p>
        </p:txBody>
      </p:sp>
      <p:sp>
        <p:nvSpPr>
          <p:cNvPr id="3" name="Content Placeholder 2"/>
          <p:cNvSpPr>
            <a:spLocks noGrp="1"/>
          </p:cNvSpPr>
          <p:nvPr>
            <p:ph idx="1"/>
          </p:nvPr>
        </p:nvSpPr>
        <p:spPr/>
        <p:txBody>
          <a:bodyPr>
            <a:normAutofit fontScale="85000" lnSpcReduction="10000"/>
          </a:bodyPr>
          <a:lstStyle/>
          <a:p>
            <a:r>
              <a:rPr lang="en-AU" b="1" dirty="0" smtClean="0"/>
              <a:t>Google</a:t>
            </a:r>
          </a:p>
          <a:p>
            <a:pPr marL="68580" indent="0">
              <a:buNone/>
            </a:pPr>
            <a:r>
              <a:rPr lang="en-AU" dirty="0" smtClean="0"/>
              <a:t>To </a:t>
            </a:r>
            <a:r>
              <a:rPr lang="en-AU" dirty="0"/>
              <a:t>provide access to the world’s information in one click</a:t>
            </a:r>
            <a:r>
              <a:rPr lang="en-AU" dirty="0" smtClean="0"/>
              <a:t>.</a:t>
            </a:r>
          </a:p>
          <a:p>
            <a:pPr marL="68580" indent="0">
              <a:buNone/>
            </a:pPr>
            <a:endParaRPr lang="en-AU" dirty="0"/>
          </a:p>
          <a:p>
            <a:r>
              <a:rPr lang="en-AU" b="1" dirty="0" smtClean="0"/>
              <a:t>Oxfam</a:t>
            </a:r>
            <a:endParaRPr lang="en-AU" dirty="0" smtClean="0"/>
          </a:p>
          <a:p>
            <a:pPr marL="68580" indent="0">
              <a:buNone/>
            </a:pPr>
            <a:r>
              <a:rPr lang="en-AU" dirty="0"/>
              <a:t>Oxfam’s vision is a just world without poverty. We envision a world in which people can influence decisions which affect their lives, enjoy their rights, and assume their responsibilities as full citizens of a world in which all human beings are valued and treated equally</a:t>
            </a:r>
            <a:r>
              <a:rPr lang="en-AU" dirty="0" smtClean="0"/>
              <a:t>.</a:t>
            </a:r>
            <a:endParaRPr lang="en-AU" b="1" dirty="0"/>
          </a:p>
          <a:p>
            <a:endParaRPr lang="en-AU" b="1" dirty="0" smtClean="0"/>
          </a:p>
        </p:txBody>
      </p:sp>
    </p:spTree>
    <p:extLst>
      <p:ext uri="{BB962C8B-B14F-4D97-AF65-F5344CB8AC3E}">
        <p14:creationId xmlns:p14="http://schemas.microsoft.com/office/powerpoint/2010/main" val="22342257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Vision Statement Examples</a:t>
            </a:r>
          </a:p>
        </p:txBody>
      </p:sp>
      <p:sp>
        <p:nvSpPr>
          <p:cNvPr id="3" name="Content Placeholder 2"/>
          <p:cNvSpPr>
            <a:spLocks noGrp="1"/>
          </p:cNvSpPr>
          <p:nvPr>
            <p:ph idx="1"/>
          </p:nvPr>
        </p:nvSpPr>
        <p:spPr/>
        <p:txBody>
          <a:bodyPr/>
          <a:lstStyle/>
          <a:p>
            <a:r>
              <a:rPr lang="en-AU" b="1" dirty="0" smtClean="0"/>
              <a:t>LG</a:t>
            </a:r>
          </a:p>
          <a:p>
            <a:pPr marL="68580" indent="0">
              <a:buNone/>
            </a:pPr>
            <a:endParaRPr lang="en-AU" dirty="0" smtClean="0"/>
          </a:p>
          <a:p>
            <a:pPr marL="68580" indent="0">
              <a:buNone/>
            </a:pPr>
            <a:r>
              <a:rPr lang="en-AU" dirty="0"/>
              <a:t>LG’s vision is to deliver innovative digital products and services that make our customers’ lives better, easier and happier through increased functionality and fun.</a:t>
            </a:r>
            <a:endParaRPr lang="en-AU" b="1" dirty="0"/>
          </a:p>
        </p:txBody>
      </p:sp>
    </p:spTree>
    <p:extLst>
      <p:ext uri="{BB962C8B-B14F-4D97-AF65-F5344CB8AC3E}">
        <p14:creationId xmlns:p14="http://schemas.microsoft.com/office/powerpoint/2010/main" val="17091978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Strategies</a:t>
            </a:r>
            <a:endParaRPr lang="en-AU" dirty="0"/>
          </a:p>
        </p:txBody>
      </p:sp>
      <p:sp>
        <p:nvSpPr>
          <p:cNvPr id="3" name="Content Placeholder 2"/>
          <p:cNvSpPr>
            <a:spLocks noGrp="1"/>
          </p:cNvSpPr>
          <p:nvPr>
            <p:ph idx="1"/>
          </p:nvPr>
        </p:nvSpPr>
        <p:spPr/>
        <p:txBody>
          <a:bodyPr>
            <a:normAutofit lnSpcReduction="10000"/>
          </a:bodyPr>
          <a:lstStyle/>
          <a:p>
            <a:r>
              <a:rPr lang="en-AU" dirty="0"/>
              <a:t>After an organisation has established its mission, vision and objectives, they can start to think about the specific strategies that will make it possible for these objectives to be achieved. </a:t>
            </a:r>
            <a:endParaRPr lang="en-AU" dirty="0" smtClean="0"/>
          </a:p>
          <a:p>
            <a:endParaRPr lang="en-AU" dirty="0" smtClean="0"/>
          </a:p>
          <a:p>
            <a:r>
              <a:rPr lang="en-AU" dirty="0" smtClean="0"/>
              <a:t>Strategies </a:t>
            </a:r>
            <a:r>
              <a:rPr lang="en-AU" dirty="0"/>
              <a:t>are the actions that an organisation takes to achieve specific objectives.</a:t>
            </a:r>
          </a:p>
          <a:p>
            <a:endParaRPr lang="en-AU" dirty="0"/>
          </a:p>
        </p:txBody>
      </p:sp>
    </p:spTree>
    <p:extLst>
      <p:ext uri="{BB962C8B-B14F-4D97-AF65-F5344CB8AC3E}">
        <p14:creationId xmlns:p14="http://schemas.microsoft.com/office/powerpoint/2010/main" val="19284358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COCA COLA</a:t>
            </a:r>
            <a:endParaRPr lang="en-AU" dirty="0"/>
          </a:p>
        </p:txBody>
      </p:sp>
      <p:sp>
        <p:nvSpPr>
          <p:cNvPr id="3" name="Content Placeholder 2"/>
          <p:cNvSpPr>
            <a:spLocks noGrp="1"/>
          </p:cNvSpPr>
          <p:nvPr>
            <p:ph idx="1"/>
          </p:nvPr>
        </p:nvSpPr>
        <p:spPr/>
        <p:txBody>
          <a:bodyPr>
            <a:normAutofit fontScale="92500"/>
          </a:bodyPr>
          <a:lstStyle/>
          <a:p>
            <a:r>
              <a:rPr lang="en-AU" b="1" dirty="0"/>
              <a:t>Our Mission</a:t>
            </a:r>
          </a:p>
          <a:p>
            <a:pPr marL="68580" indent="0">
              <a:buNone/>
            </a:pPr>
            <a:r>
              <a:rPr lang="en-AU" dirty="0"/>
              <a:t>Our Roadmap starts with our mission, which is enduring. It declares our purpose as a company and serves as the standard against which we weigh our actions and decisions.</a:t>
            </a:r>
          </a:p>
          <a:p>
            <a:r>
              <a:rPr lang="en-AU" dirty="0"/>
              <a:t>To refresh the world...</a:t>
            </a:r>
          </a:p>
          <a:p>
            <a:r>
              <a:rPr lang="en-AU" dirty="0"/>
              <a:t>To inspire moments of optimism and happiness...</a:t>
            </a:r>
          </a:p>
          <a:p>
            <a:r>
              <a:rPr lang="en-AU" dirty="0"/>
              <a:t>To create value and make a difference.</a:t>
            </a:r>
          </a:p>
          <a:p>
            <a:endParaRPr lang="en-AU" dirty="0"/>
          </a:p>
        </p:txBody>
      </p:sp>
    </p:spTree>
    <p:extLst>
      <p:ext uri="{BB962C8B-B14F-4D97-AF65-F5344CB8AC3E}">
        <p14:creationId xmlns:p14="http://schemas.microsoft.com/office/powerpoint/2010/main" val="33943182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COCA COLA</a:t>
            </a:r>
            <a:endParaRPr lang="en-AU" dirty="0"/>
          </a:p>
        </p:txBody>
      </p:sp>
      <p:sp>
        <p:nvSpPr>
          <p:cNvPr id="3" name="Content Placeholder 2"/>
          <p:cNvSpPr>
            <a:spLocks noGrp="1"/>
          </p:cNvSpPr>
          <p:nvPr>
            <p:ph idx="1"/>
          </p:nvPr>
        </p:nvSpPr>
        <p:spPr/>
        <p:txBody>
          <a:bodyPr>
            <a:normAutofit fontScale="62500" lnSpcReduction="20000"/>
          </a:bodyPr>
          <a:lstStyle/>
          <a:p>
            <a:r>
              <a:rPr lang="en-AU" dirty="0"/>
              <a:t>Our vision serves as the framework for our Roadmap and guides every aspect of our business by describing what we need to accomplish in order to continue achieving sustainable, quality growth</a:t>
            </a:r>
            <a:r>
              <a:rPr lang="en-AU" dirty="0" smtClean="0"/>
              <a:t>.</a:t>
            </a:r>
          </a:p>
          <a:p>
            <a:pPr marL="68580" indent="0">
              <a:buNone/>
            </a:pPr>
            <a:endParaRPr lang="en-AU" dirty="0"/>
          </a:p>
          <a:p>
            <a:r>
              <a:rPr lang="en-AU" b="1" dirty="0"/>
              <a:t>People:</a:t>
            </a:r>
            <a:r>
              <a:rPr lang="en-AU" dirty="0"/>
              <a:t> Be a great place to work where people are inspired to be the best they can be.</a:t>
            </a:r>
          </a:p>
          <a:p>
            <a:r>
              <a:rPr lang="en-AU" b="1" dirty="0"/>
              <a:t>Portfolio:</a:t>
            </a:r>
            <a:r>
              <a:rPr lang="en-AU" dirty="0"/>
              <a:t> Bring to the world a portfolio of quality beverage brands that anticipate and satisfy people's desires and needs.</a:t>
            </a:r>
          </a:p>
          <a:p>
            <a:r>
              <a:rPr lang="en-AU" dirty="0"/>
              <a:t>Partners: Nurture a winning network of customers and suppliers, together we create mutual, enduring value. </a:t>
            </a:r>
            <a:r>
              <a:rPr lang="en-AU" b="1" dirty="0"/>
              <a:t>Planet: </a:t>
            </a:r>
            <a:r>
              <a:rPr lang="en-AU" dirty="0"/>
              <a:t>Be a responsible citizen that makes a difference by helping build and support sustainable communities.</a:t>
            </a:r>
          </a:p>
          <a:p>
            <a:r>
              <a:rPr lang="en-AU" b="1" dirty="0"/>
              <a:t>Profit: </a:t>
            </a:r>
            <a:r>
              <a:rPr lang="en-AU" dirty="0"/>
              <a:t>Maximize long-term return to shareowners while being mindful of our overall responsibilities.</a:t>
            </a:r>
          </a:p>
          <a:p>
            <a:r>
              <a:rPr lang="en-AU" b="1" dirty="0"/>
              <a:t>Productivity: </a:t>
            </a:r>
            <a:r>
              <a:rPr lang="en-AU" dirty="0"/>
              <a:t>Be a highly effective, lean and fast-moving organization</a:t>
            </a:r>
            <a:r>
              <a:rPr lang="en-AU" dirty="0" smtClean="0"/>
              <a:t>.</a:t>
            </a:r>
            <a:endParaRPr lang="en-AU" dirty="0"/>
          </a:p>
        </p:txBody>
      </p:sp>
    </p:spTree>
    <p:extLst>
      <p:ext uri="{BB962C8B-B14F-4D97-AF65-F5344CB8AC3E}">
        <p14:creationId xmlns:p14="http://schemas.microsoft.com/office/powerpoint/2010/main" val="36368048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a:t>
            </a:r>
            <a:endParaRPr lang="en-AU" dirty="0"/>
          </a:p>
        </p:txBody>
      </p:sp>
      <p:sp>
        <p:nvSpPr>
          <p:cNvPr id="3" name="Content Placeholder 2"/>
          <p:cNvSpPr>
            <a:spLocks noGrp="1"/>
          </p:cNvSpPr>
          <p:nvPr>
            <p:ph idx="1"/>
          </p:nvPr>
        </p:nvSpPr>
        <p:spPr/>
        <p:txBody>
          <a:bodyPr/>
          <a:lstStyle/>
          <a:p>
            <a:r>
              <a:rPr lang="en-AU" dirty="0" smtClean="0"/>
              <a:t>Can you think of strategies that Coca-Cola may use to achieve their Mission and Vision?</a:t>
            </a:r>
            <a:endParaRPr lang="en-AU" dirty="0"/>
          </a:p>
        </p:txBody>
      </p:sp>
    </p:spTree>
    <p:extLst>
      <p:ext uri="{BB962C8B-B14F-4D97-AF65-F5344CB8AC3E}">
        <p14:creationId xmlns:p14="http://schemas.microsoft.com/office/powerpoint/2010/main" val="10508527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Objectives</a:t>
            </a:r>
            <a:endParaRPr lang="en-AU" dirty="0"/>
          </a:p>
        </p:txBody>
      </p:sp>
      <p:sp>
        <p:nvSpPr>
          <p:cNvPr id="3" name="Content Placeholder 2"/>
          <p:cNvSpPr>
            <a:spLocks noGrp="1"/>
          </p:cNvSpPr>
          <p:nvPr>
            <p:ph idx="1"/>
          </p:nvPr>
        </p:nvSpPr>
        <p:spPr/>
        <p:txBody>
          <a:bodyPr>
            <a:normAutofit fontScale="92500" lnSpcReduction="20000"/>
          </a:bodyPr>
          <a:lstStyle/>
          <a:p>
            <a:r>
              <a:rPr lang="en-AU" dirty="0"/>
              <a:t>Objective is a desired goal, outcome or specific result that an organisation intends to achieve</a:t>
            </a:r>
            <a:r>
              <a:rPr lang="en-AU" dirty="0" smtClean="0"/>
              <a:t>.</a:t>
            </a:r>
          </a:p>
          <a:p>
            <a:endParaRPr lang="en-AU" dirty="0"/>
          </a:p>
          <a:p>
            <a:r>
              <a:rPr lang="en-AU" dirty="0" smtClean="0"/>
              <a:t>An objective gives an organisation direction</a:t>
            </a:r>
            <a:endParaRPr lang="en-AU" dirty="0"/>
          </a:p>
          <a:p>
            <a:endParaRPr lang="en-AU" dirty="0" smtClean="0"/>
          </a:p>
          <a:p>
            <a:r>
              <a:rPr lang="en-AU" dirty="0" smtClean="0"/>
              <a:t>Most obvious objective of a corporation is to make a profit </a:t>
            </a:r>
          </a:p>
          <a:p>
            <a:endParaRPr lang="en-AU" dirty="0"/>
          </a:p>
          <a:p>
            <a:r>
              <a:rPr lang="en-AU" dirty="0"/>
              <a:t>O</a:t>
            </a:r>
            <a:r>
              <a:rPr lang="en-AU" dirty="0" smtClean="0"/>
              <a:t>r, in other words, to increase the return on shareholder investment.</a:t>
            </a:r>
          </a:p>
          <a:p>
            <a:pPr marL="68580" indent="0">
              <a:buNone/>
            </a:pPr>
            <a:endParaRPr lang="en-AU" dirty="0"/>
          </a:p>
        </p:txBody>
      </p:sp>
    </p:spTree>
    <p:extLst>
      <p:ext uri="{BB962C8B-B14F-4D97-AF65-F5344CB8AC3E}">
        <p14:creationId xmlns:p14="http://schemas.microsoft.com/office/powerpoint/2010/main" val="3993234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Objectives</a:t>
            </a:r>
            <a:endParaRPr lang="en-AU" dirty="0"/>
          </a:p>
        </p:txBody>
      </p:sp>
      <p:sp>
        <p:nvSpPr>
          <p:cNvPr id="3" name="Content Placeholder 2"/>
          <p:cNvSpPr>
            <a:spLocks noGrp="1"/>
          </p:cNvSpPr>
          <p:nvPr>
            <p:ph idx="1"/>
          </p:nvPr>
        </p:nvSpPr>
        <p:spPr/>
        <p:txBody>
          <a:bodyPr/>
          <a:lstStyle/>
          <a:p>
            <a:r>
              <a:rPr lang="en-AU" dirty="0" smtClean="0"/>
              <a:t>Profit is not the only objective</a:t>
            </a:r>
          </a:p>
          <a:p>
            <a:endParaRPr lang="en-AU" dirty="0"/>
          </a:p>
          <a:p>
            <a:r>
              <a:rPr lang="en-AU" dirty="0" smtClean="0"/>
              <a:t>Some organisations aren’t concerned with profit</a:t>
            </a:r>
          </a:p>
          <a:p>
            <a:endParaRPr lang="en-AU" dirty="0"/>
          </a:p>
          <a:p>
            <a:r>
              <a:rPr lang="en-AU" dirty="0" smtClean="0"/>
              <a:t>Many organisation may have a primary objective of profit but also pursue other objectives</a:t>
            </a:r>
            <a:endParaRPr lang="en-AU" dirty="0"/>
          </a:p>
        </p:txBody>
      </p:sp>
    </p:spTree>
    <p:extLst>
      <p:ext uri="{BB962C8B-B14F-4D97-AF65-F5344CB8AC3E}">
        <p14:creationId xmlns:p14="http://schemas.microsoft.com/office/powerpoint/2010/main" val="10315663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Objectives</a:t>
            </a:r>
            <a:endParaRPr lang="en-AU" dirty="0"/>
          </a:p>
        </p:txBody>
      </p:sp>
      <p:sp>
        <p:nvSpPr>
          <p:cNvPr id="3" name="Content Placeholder 2"/>
          <p:cNvSpPr>
            <a:spLocks noGrp="1"/>
          </p:cNvSpPr>
          <p:nvPr>
            <p:ph idx="1"/>
          </p:nvPr>
        </p:nvSpPr>
        <p:spPr/>
        <p:txBody>
          <a:bodyPr/>
          <a:lstStyle/>
          <a:p>
            <a:r>
              <a:rPr lang="en-AU" dirty="0" smtClean="0"/>
              <a:t>Objectives may also be:</a:t>
            </a:r>
          </a:p>
          <a:p>
            <a:pPr lvl="3"/>
            <a:endParaRPr lang="en-AU" dirty="0" smtClean="0"/>
          </a:p>
          <a:p>
            <a:pPr lvl="3"/>
            <a:r>
              <a:rPr lang="en-AU" dirty="0" smtClean="0"/>
              <a:t>Customer focused</a:t>
            </a:r>
          </a:p>
          <a:p>
            <a:pPr lvl="3"/>
            <a:r>
              <a:rPr lang="en-AU" dirty="0" smtClean="0"/>
              <a:t>Service focused</a:t>
            </a:r>
          </a:p>
          <a:p>
            <a:pPr lvl="3"/>
            <a:r>
              <a:rPr lang="en-AU" dirty="0" smtClean="0"/>
              <a:t>Community/Society focused</a:t>
            </a:r>
          </a:p>
          <a:p>
            <a:pPr lvl="3"/>
            <a:r>
              <a:rPr lang="en-AU" dirty="0" smtClean="0"/>
              <a:t>Cause focused</a:t>
            </a:r>
          </a:p>
          <a:p>
            <a:pPr lvl="3"/>
            <a:r>
              <a:rPr lang="en-AU" dirty="0" smtClean="0"/>
              <a:t>Environmentally focused</a:t>
            </a:r>
            <a:endParaRPr lang="en-AU" dirty="0"/>
          </a:p>
        </p:txBody>
      </p:sp>
    </p:spTree>
    <p:extLst>
      <p:ext uri="{BB962C8B-B14F-4D97-AF65-F5344CB8AC3E}">
        <p14:creationId xmlns:p14="http://schemas.microsoft.com/office/powerpoint/2010/main" val="184428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Different Objectives for Different Types of LSOs</a:t>
            </a:r>
            <a:endParaRPr lang="en-AU"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87728773"/>
              </p:ext>
            </p:extLst>
          </p:nvPr>
        </p:nvGraphicFramePr>
        <p:xfrm>
          <a:off x="611560" y="2924944"/>
          <a:ext cx="7985842" cy="1838960"/>
        </p:xfrm>
        <a:graphic>
          <a:graphicData uri="http://schemas.openxmlformats.org/drawingml/2006/table">
            <a:tbl>
              <a:tblPr firstRow="1" bandRow="1">
                <a:tableStyleId>{5C22544A-7EE6-4342-B048-85BDC9FD1C3A}</a:tableStyleId>
              </a:tblPr>
              <a:tblGrid>
                <a:gridCol w="3992921"/>
                <a:gridCol w="3992921"/>
              </a:tblGrid>
              <a:tr h="370840">
                <a:tc>
                  <a:txBody>
                    <a:bodyPr/>
                    <a:lstStyle/>
                    <a:p>
                      <a:r>
                        <a:rPr lang="en-AU" sz="2400" dirty="0" smtClean="0"/>
                        <a:t>Type of LSO</a:t>
                      </a:r>
                      <a:endParaRPr lang="en-AU" sz="2400" dirty="0"/>
                    </a:p>
                  </a:txBody>
                  <a:tcPr/>
                </a:tc>
                <a:tc>
                  <a:txBody>
                    <a:bodyPr/>
                    <a:lstStyle/>
                    <a:p>
                      <a:r>
                        <a:rPr lang="en-AU" sz="2400" dirty="0" smtClean="0"/>
                        <a:t>Primary objective</a:t>
                      </a:r>
                      <a:endParaRPr lang="en-AU" sz="2400" dirty="0"/>
                    </a:p>
                  </a:txBody>
                  <a:tcPr/>
                </a:tc>
              </a:tr>
              <a:tr h="370840">
                <a:tc>
                  <a:txBody>
                    <a:bodyPr/>
                    <a:lstStyle/>
                    <a:p>
                      <a:r>
                        <a:rPr lang="en-AU" dirty="0" smtClean="0"/>
                        <a:t>Corporation</a:t>
                      </a:r>
                      <a:endParaRPr lang="en-AU" dirty="0"/>
                    </a:p>
                  </a:txBody>
                  <a:tcPr/>
                </a:tc>
                <a:tc>
                  <a:txBody>
                    <a:bodyPr/>
                    <a:lstStyle/>
                    <a:p>
                      <a:r>
                        <a:rPr lang="en-AU" dirty="0" smtClean="0"/>
                        <a:t>Make profit</a:t>
                      </a:r>
                      <a:endParaRPr lang="en-AU" dirty="0"/>
                    </a:p>
                  </a:txBody>
                  <a:tcPr/>
                </a:tc>
              </a:tr>
              <a:tr h="370840">
                <a:tc>
                  <a:txBody>
                    <a:bodyPr/>
                    <a:lstStyle/>
                    <a:p>
                      <a:r>
                        <a:rPr lang="en-AU" dirty="0" smtClean="0"/>
                        <a:t>Not-for-profit</a:t>
                      </a:r>
                      <a:r>
                        <a:rPr lang="en-AU" baseline="0" dirty="0" smtClean="0"/>
                        <a:t> organisation</a:t>
                      </a:r>
                      <a:endParaRPr lang="en-AU" dirty="0"/>
                    </a:p>
                  </a:txBody>
                  <a:tcPr/>
                </a:tc>
                <a:tc>
                  <a:txBody>
                    <a:bodyPr/>
                    <a:lstStyle/>
                    <a:p>
                      <a:r>
                        <a:rPr lang="en-AU" dirty="0" smtClean="0"/>
                        <a:t>Further a cause or solve a problem</a:t>
                      </a:r>
                      <a:endParaRPr lang="en-AU" dirty="0"/>
                    </a:p>
                  </a:txBody>
                  <a:tcPr/>
                </a:tc>
              </a:tr>
              <a:tr h="370840">
                <a:tc>
                  <a:txBody>
                    <a:bodyPr/>
                    <a:lstStyle/>
                    <a:p>
                      <a:r>
                        <a:rPr lang="en-AU" dirty="0" smtClean="0"/>
                        <a:t>Government Department</a:t>
                      </a:r>
                      <a:endParaRPr lang="en-AU" dirty="0"/>
                    </a:p>
                  </a:txBody>
                  <a:tcPr/>
                </a:tc>
                <a:tc>
                  <a:txBody>
                    <a:bodyPr/>
                    <a:lstStyle/>
                    <a:p>
                      <a:r>
                        <a:rPr lang="en-AU" dirty="0" smtClean="0"/>
                        <a:t>Delivery of a quality</a:t>
                      </a:r>
                      <a:r>
                        <a:rPr lang="en-AU" baseline="0" dirty="0" smtClean="0"/>
                        <a:t> service</a:t>
                      </a:r>
                      <a:endParaRPr lang="en-AU" dirty="0"/>
                    </a:p>
                  </a:txBody>
                  <a:tcPr/>
                </a:tc>
              </a:tr>
            </a:tbl>
          </a:graphicData>
        </a:graphic>
      </p:graphicFrame>
    </p:spTree>
    <p:extLst>
      <p:ext uri="{BB962C8B-B14F-4D97-AF65-F5344CB8AC3E}">
        <p14:creationId xmlns:p14="http://schemas.microsoft.com/office/powerpoint/2010/main" val="1346400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Mission Statement</a:t>
            </a:r>
            <a:endParaRPr lang="en-AU" dirty="0"/>
          </a:p>
        </p:txBody>
      </p:sp>
      <p:sp>
        <p:nvSpPr>
          <p:cNvPr id="3" name="Content Placeholder 2"/>
          <p:cNvSpPr>
            <a:spLocks noGrp="1"/>
          </p:cNvSpPr>
          <p:nvPr>
            <p:ph idx="1"/>
          </p:nvPr>
        </p:nvSpPr>
        <p:spPr/>
        <p:txBody>
          <a:bodyPr/>
          <a:lstStyle/>
          <a:p>
            <a:r>
              <a:rPr lang="en-AU" dirty="0"/>
              <a:t>Mission Statement expresses why an organisation exists, its purpose and how it will operate</a:t>
            </a:r>
            <a:r>
              <a:rPr lang="en-AU" dirty="0" smtClean="0"/>
              <a:t>.</a:t>
            </a:r>
          </a:p>
          <a:p>
            <a:endParaRPr lang="en-AU" dirty="0"/>
          </a:p>
          <a:p>
            <a:r>
              <a:rPr lang="en-AU" dirty="0" smtClean="0"/>
              <a:t>It is its reason for being</a:t>
            </a:r>
            <a:endParaRPr lang="en-AU" dirty="0"/>
          </a:p>
          <a:p>
            <a:endParaRPr lang="en-AU" dirty="0"/>
          </a:p>
        </p:txBody>
      </p:sp>
    </p:spTree>
    <p:extLst>
      <p:ext uri="{BB962C8B-B14F-4D97-AF65-F5344CB8AC3E}">
        <p14:creationId xmlns:p14="http://schemas.microsoft.com/office/powerpoint/2010/main" val="2335584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Mission Statement Examples</a:t>
            </a:r>
            <a:endParaRPr lang="en-AU" dirty="0"/>
          </a:p>
        </p:txBody>
      </p:sp>
      <p:sp>
        <p:nvSpPr>
          <p:cNvPr id="3" name="Content Placeholder 2"/>
          <p:cNvSpPr>
            <a:spLocks noGrp="1"/>
          </p:cNvSpPr>
          <p:nvPr>
            <p:ph idx="1"/>
          </p:nvPr>
        </p:nvSpPr>
        <p:spPr/>
        <p:txBody>
          <a:bodyPr>
            <a:normAutofit fontScale="85000" lnSpcReduction="20000"/>
          </a:bodyPr>
          <a:lstStyle/>
          <a:p>
            <a:r>
              <a:rPr lang="en-AU" b="1" i="1" dirty="0" smtClean="0"/>
              <a:t>Starbucks</a:t>
            </a:r>
            <a:endParaRPr lang="en-AU" dirty="0"/>
          </a:p>
          <a:p>
            <a:pPr marL="68580" indent="0">
              <a:buNone/>
            </a:pPr>
            <a:r>
              <a:rPr lang="en-AU" dirty="0" smtClean="0"/>
              <a:t>Our </a:t>
            </a:r>
            <a:r>
              <a:rPr lang="en-AU" dirty="0"/>
              <a:t>mission: to inspire and nurture the human spirit - one person, one cup and one neighbourhood at a time.</a:t>
            </a:r>
          </a:p>
          <a:p>
            <a:endParaRPr lang="en-AU" dirty="0" smtClean="0"/>
          </a:p>
          <a:p>
            <a:r>
              <a:rPr lang="en-AU" b="1" i="1" dirty="0"/>
              <a:t>Bayer</a:t>
            </a:r>
            <a:endParaRPr lang="en-AU" b="1" dirty="0"/>
          </a:p>
          <a:p>
            <a:pPr marL="68580" indent="0">
              <a:buNone/>
            </a:pPr>
            <a:r>
              <a:rPr lang="en-AU" dirty="0"/>
              <a:t>Our mission - </a:t>
            </a:r>
            <a:r>
              <a:rPr lang="en-AU" dirty="0" smtClean="0"/>
              <a:t>Bayer</a:t>
            </a:r>
            <a:r>
              <a:rPr lang="en-AU" dirty="0"/>
              <a:t>: Science For A Better </a:t>
            </a:r>
            <a:r>
              <a:rPr lang="en-AU" dirty="0" smtClean="0"/>
              <a:t>Life</a:t>
            </a:r>
          </a:p>
          <a:p>
            <a:pPr marL="68580" indent="0">
              <a:buNone/>
            </a:pPr>
            <a:endParaRPr lang="en-AU" b="1" dirty="0"/>
          </a:p>
          <a:p>
            <a:r>
              <a:rPr lang="en-AU" b="1" dirty="0" smtClean="0"/>
              <a:t>Ben and Jerry’s</a:t>
            </a:r>
          </a:p>
          <a:p>
            <a:pPr marL="68580" indent="0">
              <a:buNone/>
            </a:pPr>
            <a:r>
              <a:rPr lang="en-AU" dirty="0" smtClean="0"/>
              <a:t>To make the best possible ice-cream in the nicest possible way.</a:t>
            </a:r>
            <a:endParaRPr lang="en-AU" dirty="0"/>
          </a:p>
          <a:p>
            <a:endParaRPr lang="en-AU" dirty="0"/>
          </a:p>
        </p:txBody>
      </p:sp>
    </p:spTree>
    <p:extLst>
      <p:ext uri="{BB962C8B-B14F-4D97-AF65-F5344CB8AC3E}">
        <p14:creationId xmlns:p14="http://schemas.microsoft.com/office/powerpoint/2010/main" val="113339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Mission Statement Examples</a:t>
            </a:r>
          </a:p>
        </p:txBody>
      </p:sp>
      <p:sp>
        <p:nvSpPr>
          <p:cNvPr id="3" name="Content Placeholder 2"/>
          <p:cNvSpPr>
            <a:spLocks noGrp="1"/>
          </p:cNvSpPr>
          <p:nvPr>
            <p:ph idx="1"/>
          </p:nvPr>
        </p:nvSpPr>
        <p:spPr>
          <a:xfrm>
            <a:off x="835917" y="2323652"/>
            <a:ext cx="7192468" cy="3508977"/>
          </a:xfrm>
        </p:spPr>
        <p:txBody>
          <a:bodyPr/>
          <a:lstStyle/>
          <a:p>
            <a:r>
              <a:rPr lang="en-AU" b="1" dirty="0" smtClean="0"/>
              <a:t>Google</a:t>
            </a:r>
            <a:endParaRPr lang="en-AU" dirty="0" smtClean="0"/>
          </a:p>
          <a:p>
            <a:pPr marL="68580" indent="0">
              <a:buNone/>
            </a:pPr>
            <a:r>
              <a:rPr lang="en-AU" dirty="0" smtClean="0"/>
              <a:t>To </a:t>
            </a:r>
            <a:r>
              <a:rPr lang="en-AU" dirty="0"/>
              <a:t>organize the world's information and make it universally accessible </a:t>
            </a:r>
            <a:r>
              <a:rPr lang="en-AU" dirty="0" smtClean="0"/>
              <a:t>and useful. </a:t>
            </a:r>
          </a:p>
          <a:p>
            <a:pPr marL="68580" indent="0">
              <a:buNone/>
            </a:pPr>
            <a:endParaRPr lang="en-AU" b="1" dirty="0" smtClean="0"/>
          </a:p>
          <a:p>
            <a:r>
              <a:rPr lang="en-AU" b="1" dirty="0" smtClean="0"/>
              <a:t>Disney</a:t>
            </a:r>
            <a:endParaRPr lang="en-AU" dirty="0" smtClean="0"/>
          </a:p>
          <a:p>
            <a:pPr marL="68580" indent="0">
              <a:buNone/>
            </a:pPr>
            <a:r>
              <a:rPr lang="en-AU" dirty="0" smtClean="0"/>
              <a:t>To </a:t>
            </a:r>
            <a:r>
              <a:rPr lang="en-AU" dirty="0"/>
              <a:t>make people happy</a:t>
            </a:r>
          </a:p>
          <a:p>
            <a:pPr marL="68580" indent="0">
              <a:buNone/>
            </a:pPr>
            <a:endParaRPr lang="en-AU" dirty="0" smtClean="0"/>
          </a:p>
          <a:p>
            <a:endParaRPr lang="en-AU" b="1" dirty="0" smtClean="0"/>
          </a:p>
        </p:txBody>
      </p:sp>
    </p:spTree>
    <p:extLst>
      <p:ext uri="{BB962C8B-B14F-4D97-AF65-F5344CB8AC3E}">
        <p14:creationId xmlns:p14="http://schemas.microsoft.com/office/powerpoint/2010/main" val="4153554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Mission Statement Examples</a:t>
            </a:r>
          </a:p>
        </p:txBody>
      </p:sp>
      <p:sp>
        <p:nvSpPr>
          <p:cNvPr id="3" name="Content Placeholder 2"/>
          <p:cNvSpPr>
            <a:spLocks noGrp="1"/>
          </p:cNvSpPr>
          <p:nvPr>
            <p:ph idx="1"/>
          </p:nvPr>
        </p:nvSpPr>
        <p:spPr/>
        <p:txBody>
          <a:bodyPr>
            <a:normAutofit lnSpcReduction="10000"/>
          </a:bodyPr>
          <a:lstStyle/>
          <a:p>
            <a:r>
              <a:rPr lang="en-AU" b="1" i="1" dirty="0" smtClean="0"/>
              <a:t>The </a:t>
            </a:r>
            <a:r>
              <a:rPr lang="en-AU" b="1" i="1" dirty="0"/>
              <a:t>Salvation Army</a:t>
            </a:r>
            <a:endParaRPr lang="en-AU" b="1" dirty="0"/>
          </a:p>
          <a:p>
            <a:pPr marL="68580" indent="0">
              <a:buNone/>
            </a:pPr>
            <a:r>
              <a:rPr lang="en-AU" dirty="0"/>
              <a:t>Our mission is to "save souls, grow saints and serve suffering humanity". Our values flow from this - we value Transformation, Integrity and Compassion</a:t>
            </a:r>
            <a:r>
              <a:rPr lang="en-AU" dirty="0" smtClean="0"/>
              <a:t>.</a:t>
            </a:r>
          </a:p>
          <a:p>
            <a:pPr marL="68580" indent="0">
              <a:buNone/>
            </a:pPr>
            <a:endParaRPr lang="en-AU" dirty="0" smtClean="0"/>
          </a:p>
          <a:p>
            <a:r>
              <a:rPr lang="en-AU" b="1" i="1" dirty="0" smtClean="0"/>
              <a:t>RSPCA </a:t>
            </a:r>
            <a:r>
              <a:rPr lang="en-AU" b="1" i="1" dirty="0"/>
              <a:t>Australia </a:t>
            </a:r>
            <a:endParaRPr lang="en-AU" b="1" i="1" dirty="0" smtClean="0"/>
          </a:p>
          <a:p>
            <a:pPr marL="68580" indent="0">
              <a:buNone/>
            </a:pPr>
            <a:r>
              <a:rPr lang="en-AU" dirty="0" smtClean="0"/>
              <a:t>To </a:t>
            </a:r>
            <a:r>
              <a:rPr lang="en-AU" dirty="0"/>
              <a:t>prevent cruelty to animals by actively promoting their care and protection.</a:t>
            </a:r>
          </a:p>
          <a:p>
            <a:endParaRPr lang="en-AU" dirty="0"/>
          </a:p>
        </p:txBody>
      </p:sp>
    </p:spTree>
    <p:extLst>
      <p:ext uri="{BB962C8B-B14F-4D97-AF65-F5344CB8AC3E}">
        <p14:creationId xmlns:p14="http://schemas.microsoft.com/office/powerpoint/2010/main" val="24112082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94</TotalTime>
  <Words>655</Words>
  <Application>Microsoft Office PowerPoint</Application>
  <PresentationFormat>On-screen Show (4:3)</PresentationFormat>
  <Paragraphs>92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Austin</vt:lpstr>
      <vt:lpstr>1.3 Objectives and Strategies of LSOs</vt:lpstr>
      <vt:lpstr>Objectives</vt:lpstr>
      <vt:lpstr>Objectives</vt:lpstr>
      <vt:lpstr>Objectives</vt:lpstr>
      <vt:lpstr>Different Objectives for Different Types of LSOs</vt:lpstr>
      <vt:lpstr>Mission Statement</vt:lpstr>
      <vt:lpstr>Mission Statement Examples</vt:lpstr>
      <vt:lpstr>Mission Statement Examples</vt:lpstr>
      <vt:lpstr>Mission Statement Examples</vt:lpstr>
      <vt:lpstr>Vision Statement</vt:lpstr>
      <vt:lpstr>Vision Statement Examples</vt:lpstr>
      <vt:lpstr>Vision Statement Examples</vt:lpstr>
      <vt:lpstr>Strategies</vt:lpstr>
      <vt:lpstr>COCA COLA</vt:lpstr>
      <vt:lpstr>COCA COLA</vt:lpstr>
      <vt:lpstr>Examples…</vt:lpstr>
    </vt:vector>
  </TitlesOfParts>
  <Company>DEECD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 Objectives and Strategies of LSOs</dc:title>
  <dc:creator>Michael Tuck</dc:creator>
  <cp:lastModifiedBy>Rodney Hemming</cp:lastModifiedBy>
  <cp:revision>7</cp:revision>
  <dcterms:created xsi:type="dcterms:W3CDTF">2012-11-28T09:29:15Z</dcterms:created>
  <dcterms:modified xsi:type="dcterms:W3CDTF">2012-11-29T20:51:28Z</dcterms:modified>
</cp:coreProperties>
</file>